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4" r:id="rId4"/>
    <p:sldId id="263" r:id="rId5"/>
    <p:sldId id="265" r:id="rId6"/>
    <p:sldId id="260" r:id="rId7"/>
    <p:sldId id="272" r:id="rId8"/>
    <p:sldId id="282" r:id="rId9"/>
    <p:sldId id="258" r:id="rId10"/>
    <p:sldId id="259" r:id="rId11"/>
    <p:sldId id="261" r:id="rId12"/>
    <p:sldId id="266" r:id="rId13"/>
    <p:sldId id="270" r:id="rId14"/>
    <p:sldId id="276" r:id="rId15"/>
    <p:sldId id="277" r:id="rId16"/>
    <p:sldId id="279" r:id="rId17"/>
    <p:sldId id="278" r:id="rId18"/>
    <p:sldId id="280" r:id="rId19"/>
    <p:sldId id="268" r:id="rId20"/>
    <p:sldId id="281" r:id="rId21"/>
    <p:sldId id="271" r:id="rId22"/>
    <p:sldId id="257" r:id="rId23"/>
    <p:sldId id="262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638"/>
    <a:srgbClr val="FF3300"/>
    <a:srgbClr val="AB8C0A"/>
    <a:srgbClr val="45637A"/>
    <a:srgbClr val="F4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0283" autoAdjust="0"/>
    <p:restoredTop sz="82225" autoAdjust="0"/>
  </p:normalViewPr>
  <p:slideViewPr>
    <p:cSldViewPr>
      <p:cViewPr>
        <p:scale>
          <a:sx n="90" d="100"/>
          <a:sy n="90" d="100"/>
        </p:scale>
        <p:origin x="-1182" y="48"/>
      </p:cViewPr>
      <p:guideLst>
        <p:guide orient="horz" pos="864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5BC2F1-DF7A-42AF-A64A-07E81355965E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4BE960-6031-4570-8BD5-8CE2DC2C6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4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75626F-2034-4C43-A074-AF8796455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5244F2-39E7-464A-8566-0FD592D73A1F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Chi-squared = anxiety disorder yes/no and diagnosis free yes/no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Diagnosis free = CSR of 3 or below, no longer at or above clinical cut-off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Number of symptoms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Subset. N = 52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247E6D-D1B8-40A9-9688-F85B7E261C3F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5E09DF-9A08-40D8-9384-C89B74B2275B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 eaLnBrk="1" hangingPunct="1"/>
            <a:r>
              <a:rPr lang="en-US" smtClean="0">
                <a:ea typeface="ＭＳ Ｐゴシック"/>
                <a:cs typeface="ＭＳ Ｐゴシック"/>
              </a:rPr>
              <a:t>Temper tantrums, talking back, refusing to do things asked, continuing behaviors asked to stop, touchy/easily annoyed, spiteful/vindictive </a:t>
            </a:r>
          </a:p>
          <a:p>
            <a:pPr marL="174625" indent="-174625" eaLnBrk="1" hangingPunct="1"/>
            <a:r>
              <a:rPr lang="en-US" smtClean="0">
                <a:ea typeface="ＭＳ Ｐゴシック"/>
                <a:cs typeface="ＭＳ Ｐゴシック"/>
              </a:rPr>
              <a:t>Impairment involves school, home, &amp; friends</a:t>
            </a:r>
          </a:p>
          <a:p>
            <a:pPr marL="174625" indent="-174625" eaLnBrk="1" hangingPunct="1">
              <a:buFontTx/>
              <a:buChar char="-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6F6125-CDD3-4BD3-8829-E7213DC66008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ea typeface="ＭＳ Ｐゴシック"/>
                <a:cs typeface="ＭＳ Ｐゴシック"/>
              </a:rPr>
              <a:t>behavioral avoidance, a high degree of interference, physiological symptoms, temper tantrums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ODD symptoms often co-occur with  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low self-esteem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mood lability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low frustration tolerance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poor executive functioning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(Ollendick and Wolff, 2010)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Fewer extracurriculars, poorer quality in peer relations, poorer academic performance, information processesing deficits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(Franco, Saavedra, &amp; Silverman, 2007)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F164AE-E370-4FD0-9CC7-B6A31EC4818A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Exacerbates: high levels emotionality, reactive aggression, low effortful control, poor EF, worse interpersonal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Mitigates: more fear and sadness, proactive aggression, </a:t>
            </a:r>
            <a:r>
              <a:rPr lang="en-US" u="sng" smtClean="0">
                <a:ea typeface="ＭＳ Ｐゴシック"/>
                <a:cs typeface="ＭＳ Ｐゴシック"/>
              </a:rPr>
              <a:t>age appropriate </a:t>
            </a:r>
            <a:r>
              <a:rPr lang="en-US" smtClean="0">
                <a:ea typeface="ＭＳ Ｐゴシック"/>
                <a:cs typeface="ＭＳ Ｐゴシック"/>
              </a:rPr>
              <a:t>effortful control, EF, social skills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12 sessions ranging from 60-90 minutes 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Teaches parents to keep track of deviant behaviors, reward positive behavior, and punish deviant behavior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ea typeface="ＭＳ Ｐゴシック"/>
              </a:rPr>
              <a:t>Rewards: praise, items the child desires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ea typeface="ＭＳ Ｐゴシック"/>
              </a:rPr>
              <a:t>Punishment: time out (remove reinforcement), take away items the child likes (computer time)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ea typeface="ＭＳ Ｐゴシック"/>
              </a:rPr>
              <a:t>Point Systems can help with both rewards and punishments by allowing you to take give and take away points</a:t>
            </a:r>
          </a:p>
          <a:p>
            <a:pPr marL="1104900" lvl="2" indent="-174625" eaLnBrk="1" hangingPunct="1">
              <a:buFontTx/>
              <a:buChar char="•"/>
            </a:pPr>
            <a:r>
              <a:rPr lang="en-US" smtClean="0">
                <a:ea typeface="ＭＳ Ｐゴシック"/>
              </a:rPr>
              <a:t>The points are earned for a reward the child has identified (watching TV, buying a video game, etc.)</a:t>
            </a:r>
          </a:p>
          <a:p>
            <a:pPr marL="174625" indent="-174625"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527B9F-5BA3-48C8-BE70-9CF8CFBF0363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12 sessions ranging from 60-90 minutes 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Child and behaviors conceptualized in terms of lagging skills and unsolved problems 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Parent presents unsolved problem to child and gathers information while providing empathy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Parent expresses their concerns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Child is invited to generate solutions which address all concerns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Goal is to train cognitive skills to both the parents and child </a:t>
            </a:r>
          </a:p>
          <a:p>
            <a:pPr marL="174625" indent="-174625" eaLnBrk="1" hangingPunct="1">
              <a:buFontTx/>
              <a:buChar char="•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9D84E6-A863-412C-9639-FC90FDEC558D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H</a:t>
            </a:r>
            <a:r>
              <a:rPr lang="en-US" baseline="-2500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: (comparing ODD +Anxiety (GAD/SOC/SAD) v.s. ODD only (no anxiety) 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H</a:t>
            </a:r>
            <a:r>
              <a:rPr lang="en-US" baseline="-2500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: Based on limited research, particularly within comorbidity with CPS, the second question is more exploratory in nature and no specific hypotheses were generated </a:t>
            </a:r>
          </a:p>
          <a:p>
            <a:pPr marL="174625" indent="-174625" eaLnBrk="1" hangingPunct="1">
              <a:buFontTx/>
              <a:buChar char="•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15A8E9-9642-4C28-BD12-68B12105DAD4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Looked at those children who completed pre-treatment assessments, treatment, and a 1 week post treatment assessment</a:t>
            </a:r>
          </a:p>
          <a:p>
            <a:pPr marL="174625" indent="-174625"/>
            <a:r>
              <a:rPr lang="en-US" smtClean="0">
                <a:ea typeface="ＭＳ Ｐゴシック"/>
                <a:cs typeface="ＭＳ Ｐゴシック"/>
              </a:rPr>
              <a:t>Treatment completers</a:t>
            </a:r>
          </a:p>
          <a:p>
            <a:pPr marL="174625" indent="-174625" eaLnBrk="1" hangingPunct="1">
              <a:buFontTx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Anxiety = GAD, Separation, Social 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4628DE-CC75-4FAE-8808-0332F9399CD6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ackground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614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vt_maroon_inven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89725" y="5986463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-76200" y="428625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-73025" y="4021138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8991600" y="4038600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24"/>
          <p:cNvSpPr>
            <a:spLocks noChangeShapeType="1"/>
          </p:cNvSpPr>
          <p:nvPr userDrawn="1"/>
        </p:nvSpPr>
        <p:spPr bwMode="auto">
          <a:xfrm flipH="1">
            <a:off x="6553200" y="6629400"/>
            <a:ext cx="2438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 flipV="1">
            <a:off x="6553200" y="58674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6553200" y="5867400"/>
            <a:ext cx="2438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153400" cy="762000"/>
          </a:xfrm>
          <a:effectLst/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054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2000">
                <a:latin typeface="Arial Narrow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152400"/>
            <a:ext cx="18288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360C03-3CB5-4249-8DF8-AC84DBD6DE41}" type="datetime4">
              <a:rPr lang="en-US"/>
              <a:pPr>
                <a:defRPr/>
              </a:pPr>
              <a:t>October 31, 2011</a:t>
            </a:fld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A1D2-2EBC-47E4-BB4A-ED4ED8801EC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5049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304800"/>
            <a:ext cx="43624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DA44-9331-4C48-BB8E-6A5704A07B8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8" descr="background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8738" y="0"/>
            <a:ext cx="92614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vt_maroon_inve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89725" y="5986463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21"/>
          <p:cNvSpPr>
            <a:spLocks noChangeShapeType="1"/>
          </p:cNvSpPr>
          <p:nvPr userDrawn="1"/>
        </p:nvSpPr>
        <p:spPr bwMode="auto">
          <a:xfrm>
            <a:off x="-76200" y="428625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 userDrawn="1"/>
        </p:nvSpPr>
        <p:spPr bwMode="auto">
          <a:xfrm>
            <a:off x="-73025" y="4021138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23"/>
          <p:cNvSpPr>
            <a:spLocks noChangeShapeType="1"/>
          </p:cNvSpPr>
          <p:nvPr userDrawn="1"/>
        </p:nvSpPr>
        <p:spPr bwMode="auto">
          <a:xfrm>
            <a:off x="8991600" y="4038600"/>
            <a:ext cx="0" cy="259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H="1">
            <a:off x="6553200" y="6629400"/>
            <a:ext cx="2438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25"/>
          <p:cNvSpPr>
            <a:spLocks noChangeShapeType="1"/>
          </p:cNvSpPr>
          <p:nvPr userDrawn="1"/>
        </p:nvSpPr>
        <p:spPr bwMode="auto">
          <a:xfrm flipV="1">
            <a:off x="6553200" y="586740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 userDrawn="1"/>
        </p:nvSpPr>
        <p:spPr bwMode="auto">
          <a:xfrm>
            <a:off x="6553200" y="5867400"/>
            <a:ext cx="2438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360C03-3CB5-4249-8DF8-AC84DBD6DE41}" type="datetime4">
              <a:rPr lang="en-US"/>
              <a:pPr>
                <a:defRPr/>
              </a:pPr>
              <a:t>October 31, 2011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7285A2-39F0-4F3C-8086-98421119E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88FA-AC8B-46F2-9033-4266D65F2EFB}" type="datetimeFigureOut">
              <a:rPr lang="en-US"/>
              <a:pPr>
                <a:defRPr/>
              </a:pPr>
              <a:t>10/31/2011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D537-C12F-4CFA-A530-2692F7C64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07AD04-9A12-4C49-9C73-7F6D62AD064B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9E5A9-180D-4F46-963E-AA1E0D1CF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0605D-0C8D-4E9E-BEBE-86F89CFD784A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0AC703-53B7-4A5F-9A6A-231D65C5E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443DD-3EBC-4C99-8F2E-75D2FAB98EB4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F32FB-1A22-4D6A-BC77-4A4EBA2EB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8548B4-B00D-4492-8D38-4EF0C3FB06CD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1CD27-F1DC-4613-96C0-556D00578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2C58-3200-4669-9E9D-3DD39FFA58CF}" type="datetimeFigureOut">
              <a:rPr lang="en-US"/>
              <a:pPr>
                <a:defRPr/>
              </a:pPr>
              <a:t>10/31/2011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A15E-0B6A-4827-AD3C-2E5E073F7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5FAC41-44CA-425F-B6B3-118E6C4B69DA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00D80F-F7B4-43D7-9C42-26D4C906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E75F-1E87-4BD3-9CB3-F796D018DDD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515E61-7957-4A40-AF9E-E28363E1E5E0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A5BEA7-9767-4E3F-8B76-FD9862798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3C41-FE17-4777-AC2B-25471BD20B3D}" type="datetimeFigureOut">
              <a:rPr lang="en-US"/>
              <a:pPr>
                <a:defRPr/>
              </a:pPr>
              <a:t>10/31/2011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9F61-6A49-4415-8DF1-7D34AEAD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3FD0-94AB-492F-A73D-97136F8F75A0}" type="datetimeFigureOut">
              <a:rPr lang="en-US"/>
              <a:pPr>
                <a:defRPr/>
              </a:pPr>
              <a:t>10/31/2011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69F1-B2CE-48DA-A86C-DE74492BB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330A-68C9-4E64-9881-14DFA8FA8B5F}" type="datetimeFigureOut">
              <a:rPr lang="en-US"/>
              <a:pPr>
                <a:defRPr/>
              </a:pPr>
              <a:t>10/31/2011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A6A8-CA17-4F8B-8FF1-F21CA09FB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FEDA-1AA6-4BDF-9AC2-971FA6104F1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752600"/>
            <a:ext cx="2895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529E-F829-4A56-AF3D-DFB7A0B4998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6A5C-9A16-4386-B448-31F7C505775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49E2-F025-465F-B19F-26CBDCB9750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43378-C1F2-4367-A404-C343F9E68A4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67F7-7ADD-48BF-9D26-9CF006A38E4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E7A2-7AAD-4429-8D46-8725E2BBA7D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ackground4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8738" y="0"/>
            <a:ext cx="92614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00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019800" cy="10668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chemeClr val="bg2">
                <a:alpha val="31000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____ __ ____  _____ _____ _____</a:t>
            </a:r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7526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00013" y="66294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88088"/>
            <a:ext cx="914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B74B1B-3F29-4807-9915-E96E263CB66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8839200" y="6132513"/>
            <a:ext cx="0" cy="493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100013" y="6629400"/>
            <a:ext cx="2109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ADB0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6811261-141F-4DE2-92F4-402F6D69DCF4}" type="datetimeFigureOut">
              <a:rPr lang="en-US"/>
              <a:pPr>
                <a:defRPr/>
              </a:pPr>
              <a:t>10/31/2011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C03C1B-BFBA-4773-81DF-BCB09B79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13" r:id="rId3"/>
    <p:sldLayoutId id="2147483714" r:id="rId4"/>
    <p:sldLayoutId id="2147483715" r:id="rId5"/>
    <p:sldLayoutId id="2147483716" r:id="rId6"/>
    <p:sldLayoutId id="2147483709" r:id="rId7"/>
    <p:sldLayoutId id="2147483717" r:id="rId8"/>
    <p:sldLayoutId id="2147483718" r:id="rId9"/>
    <p:sldLayoutId id="2147483708" r:id="rId10"/>
    <p:sldLayoutId id="2147483707" r:id="rId11"/>
    <p:sldLayoutId id="21474837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038600"/>
            <a:ext cx="8153400" cy="1752600"/>
          </a:xfrm>
          <a:effectLst>
            <a:outerShdw blurRad="63500"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Effect of Comorbidity on Treatment Outcome in an </a:t>
            </a:r>
            <a:br>
              <a:rPr lang="en-US" dirty="0" smtClean="0"/>
            </a:br>
            <a:r>
              <a:rPr lang="en-US" dirty="0" smtClean="0"/>
              <a:t>ODD Sample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152400"/>
            <a:ext cx="6324600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rPr>
              <a:t>European Association for Behavioral and Cognitive Therapies, Reykjavik, Iceland, September 2011 </a:t>
            </a:r>
            <a:endParaRPr lang="en-US" sz="2000" smtClean="0">
              <a:solidFill>
                <a:schemeClr val="tx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295400" y="58166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Maria G Fraire, M.S.</a:t>
            </a:r>
          </a:p>
          <a:p>
            <a:r>
              <a:rPr lang="en-US" sz="2000"/>
              <a:t>Emily F. McWhinney, B.S. </a:t>
            </a:r>
          </a:p>
          <a:p>
            <a:r>
              <a:rPr lang="en-US" sz="2000"/>
              <a:t>Thomas H. Ollendick,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886200"/>
          </a:xfrm>
        </p:spPr>
        <p:txBody>
          <a:bodyPr/>
          <a:lstStyle/>
          <a:p>
            <a:pPr marL="514350" indent="-514350" eaLnBrk="1" hangingPunct="1">
              <a:buClr>
                <a:srgbClr val="691638"/>
              </a:buClr>
              <a:buFont typeface="Calibri" pitchFamily="34" charset="0"/>
              <a:buAutoNum type="arabicPeriod"/>
            </a:pPr>
            <a:r>
              <a:rPr lang="en-US" smtClean="0"/>
              <a:t>Does anxiety comorbidity affect treatment outcome as measured by ADIS CSR and the DBDRS?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  <a:p>
            <a:pPr marL="514350" indent="-514350" eaLnBrk="1" hangingPunct="1">
              <a:buClr>
                <a:srgbClr val="691638"/>
              </a:buClr>
              <a:buFont typeface="Calibri" pitchFamily="34" charset="0"/>
              <a:buAutoNum type="arabicPeriod" startAt="2"/>
            </a:pPr>
            <a:r>
              <a:rPr lang="en-US" smtClean="0"/>
              <a:t>Is there a difference between PMT and CPS in relation to comorbidity and treatment outcome? 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61BB0C-C02D-4CB2-98E5-AE5B7FA88C2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Present Study	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1628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z="3000" smtClean="0"/>
              <a:t>H</a:t>
            </a:r>
            <a:r>
              <a:rPr lang="en-US" sz="3000" baseline="-25000" smtClean="0"/>
              <a:t>1</a:t>
            </a:r>
            <a:r>
              <a:rPr lang="en-US" sz="3000" smtClean="0"/>
              <a:t>: Presence of anxiety disorder will enhance treatment outcome </a:t>
            </a:r>
          </a:p>
          <a:p>
            <a:pPr lvl="1"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z="2600" smtClean="0"/>
              <a:t>Dual Pathway Model</a:t>
            </a:r>
          </a:p>
          <a:p>
            <a:pPr eaLnBrk="1" hangingPunct="1">
              <a:lnSpc>
                <a:spcPct val="80000"/>
              </a:lnSpc>
              <a:buClr>
                <a:srgbClr val="691638"/>
              </a:buClr>
              <a:buFontTx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z="3000" smtClean="0"/>
              <a:t>H</a:t>
            </a:r>
            <a:r>
              <a:rPr lang="en-US" sz="3000" baseline="-25000" smtClean="0"/>
              <a:t>2</a:t>
            </a:r>
            <a:r>
              <a:rPr lang="en-US" sz="3000" smtClean="0"/>
              <a:t>: Children with comorbid anxiety will do better in the CPS condition than the PMT condition </a:t>
            </a:r>
          </a:p>
          <a:p>
            <a:pPr lvl="1"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z="2600" smtClean="0"/>
              <a:t>Emphasis on child regulation skills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94B3A3F-63DF-480B-A930-37542F97783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Hypotheses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810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dirty="0" smtClean="0"/>
              <a:t>78 children with ODD from NIMH RCT (</a:t>
            </a:r>
            <a:r>
              <a:rPr lang="en-US" sz="3000" dirty="0" err="1" smtClean="0"/>
              <a:t>Ollendick</a:t>
            </a:r>
            <a:r>
              <a:rPr lang="en-US" sz="3000" dirty="0" smtClean="0"/>
              <a:t> &amp; Greene, 2007 -2012)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dirty="0" smtClean="0"/>
              <a:t>7 to 14 years old (</a:t>
            </a:r>
            <a:r>
              <a:rPr lang="en-US" sz="3000" i="1" dirty="0" smtClean="0"/>
              <a:t>m</a:t>
            </a:r>
            <a:r>
              <a:rPr lang="en-US" sz="3000" dirty="0" smtClean="0"/>
              <a:t>=9.62)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dirty="0" smtClean="0"/>
              <a:t>47 males (60.3 %) 31 females (39.7%)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dirty="0" smtClean="0"/>
              <a:t>53.8% with comorbid anxiety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dirty="0" smtClean="0"/>
              <a:t>41 (52.6%) in PMT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dirty="0" smtClean="0"/>
              <a:t>37 (47.4%) in CPS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68B570-1AF3-472C-A495-8303A29EA1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Sample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65F9269-3F12-4F20-85C8-8C7DAE59F5A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Results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0180" name="Text Box 57"/>
          <p:cNvSpPr txBox="1">
            <a:spLocks noChangeArrowheads="1"/>
          </p:cNvSpPr>
          <p:nvPr/>
        </p:nvSpPr>
        <p:spPr bwMode="auto">
          <a:xfrm>
            <a:off x="1447800" y="1524000"/>
            <a:ext cx="338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Means Table for ODD CSRs</a:t>
            </a:r>
          </a:p>
        </p:txBody>
      </p:sp>
      <p:graphicFrame>
        <p:nvGraphicFramePr>
          <p:cNvPr id="49194" name="Group 42"/>
          <p:cNvGraphicFramePr>
            <a:graphicFrameLocks noGrp="1"/>
          </p:cNvGraphicFramePr>
          <p:nvPr/>
        </p:nvGraphicFramePr>
        <p:xfrm>
          <a:off x="1752600" y="2133600"/>
          <a:ext cx="5638800" cy="3019425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  <a:gridCol w="1409700"/>
                <a:gridCol w="14097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Post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Mean (SD)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Mean (SD)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PMT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No 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5.84 (1.068)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4.58 (1.924)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6.09 (1.019)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3.27 (2.097)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CPS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No 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5.88 (1.054)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4.00 (1.837)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5.50 (1.00)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2.95 (1.986)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8" name="Text Box 43"/>
          <p:cNvSpPr txBox="1">
            <a:spLocks noChangeArrowheads="1"/>
          </p:cNvSpPr>
          <p:nvPr/>
        </p:nvSpPr>
        <p:spPr bwMode="auto">
          <a:xfrm>
            <a:off x="1752600" y="5181600"/>
            <a:ext cx="611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 = 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Results</a:t>
            </a:r>
          </a:p>
        </p:txBody>
      </p:sp>
      <p:graphicFrame>
        <p:nvGraphicFramePr>
          <p:cNvPr id="59533" name="Group 1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7620000" cy="2058988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Significant Level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5.381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.023*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3.640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x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Anxiety x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6.243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.015*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x Anxiety x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254AA7-A550-471E-AA8B-16EFD7092A5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37" name="Text Box 142"/>
          <p:cNvSpPr txBox="1">
            <a:spLocks noChangeArrowheads="1"/>
          </p:cNvSpPr>
          <p:nvPr/>
        </p:nvSpPr>
        <p:spPr bwMode="auto">
          <a:xfrm>
            <a:off x="609600" y="36576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* = p &lt; .05</a:t>
            </a:r>
          </a:p>
        </p:txBody>
      </p:sp>
      <p:sp>
        <p:nvSpPr>
          <p:cNvPr id="51238" name="Text Box 143"/>
          <p:cNvSpPr txBox="1">
            <a:spLocks noChangeArrowheads="1"/>
          </p:cNvSpPr>
          <p:nvPr/>
        </p:nvSpPr>
        <p:spPr bwMode="auto">
          <a:xfrm>
            <a:off x="381000" y="1193800"/>
            <a:ext cx="487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Repeated Measures ANOVA: ODD CSRs</a:t>
            </a:r>
          </a:p>
        </p:txBody>
      </p:sp>
      <p:sp>
        <p:nvSpPr>
          <p:cNvPr id="51239" name="Text Box 144"/>
          <p:cNvSpPr txBox="1">
            <a:spLocks noChangeArrowheads="1"/>
          </p:cNvSpPr>
          <p:nvPr/>
        </p:nvSpPr>
        <p:spPr bwMode="auto">
          <a:xfrm>
            <a:off x="517525" y="4278313"/>
            <a:ext cx="8397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1600"/>
              <a:t>Additionally, a Chi-Square test revealed a significant difference. Children with an anxiety disorder were significantly more likely to be diagnosis free post treatment, </a:t>
            </a:r>
            <a:r>
              <a:rPr lang="el-GR" sz="1600" i="1">
                <a:cs typeface="Arial" charset="0"/>
              </a:rPr>
              <a:t>χ</a:t>
            </a:r>
            <a:r>
              <a:rPr lang="en-US" sz="1600" i="1" baseline="30000">
                <a:cs typeface="Arial" charset="0"/>
              </a:rPr>
              <a:t>2</a:t>
            </a:r>
            <a:r>
              <a:rPr lang="en-US" sz="1600" i="1">
                <a:cs typeface="Arial" charset="0"/>
              </a:rPr>
              <a:t> = 5.333, </a:t>
            </a:r>
          </a:p>
          <a:p>
            <a:r>
              <a:rPr lang="en-US" sz="1600" i="1">
                <a:cs typeface="Arial" charset="0"/>
              </a:rPr>
              <a:t>p = .021.</a:t>
            </a:r>
            <a:endParaRPr lang="el-GR" sz="1600" i="1">
              <a:cs typeface="Arial" charset="0"/>
            </a:endParaRPr>
          </a:p>
        </p:txBody>
      </p:sp>
      <p:pic>
        <p:nvPicPr>
          <p:cNvPr id="512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EC1A99-A9F7-420F-A39C-7B40F695190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Results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3252" name="Text Box 57"/>
          <p:cNvSpPr txBox="1">
            <a:spLocks noChangeArrowheads="1"/>
          </p:cNvSpPr>
          <p:nvPr/>
        </p:nvSpPr>
        <p:spPr bwMode="auto">
          <a:xfrm>
            <a:off x="1447800" y="152400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Means Table for Mother’s DBDRS</a:t>
            </a:r>
          </a:p>
        </p:txBody>
      </p:sp>
      <p:graphicFrame>
        <p:nvGraphicFramePr>
          <p:cNvPr id="63542" name="Group 54"/>
          <p:cNvGraphicFramePr>
            <a:graphicFrameLocks noGrp="1"/>
          </p:cNvGraphicFramePr>
          <p:nvPr/>
        </p:nvGraphicFramePr>
        <p:xfrm>
          <a:off x="1905000" y="2209800"/>
          <a:ext cx="5486400" cy="3048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Post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Mean (SD)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Mean (SD)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PMT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No 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5.067 (1.710)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2.87 (2.532)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6.214 (1.369)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2.50 (2.653)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CPS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No 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5.182 (1.250)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3.27 (2.649)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5.750 (1.485)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3.25 (2.563)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0" name="Text Box 55"/>
          <p:cNvSpPr txBox="1">
            <a:spLocks noChangeArrowheads="1"/>
          </p:cNvSpPr>
          <p:nvPr/>
        </p:nvSpPr>
        <p:spPr bwMode="auto">
          <a:xfrm>
            <a:off x="1905000" y="5257800"/>
            <a:ext cx="611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 =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8" name="Group 44"/>
          <p:cNvGraphicFramePr>
            <a:graphicFrameLocks noGrp="1"/>
          </p:cNvGraphicFramePr>
          <p:nvPr>
            <p:ph idx="1"/>
          </p:nvPr>
        </p:nvGraphicFramePr>
        <p:xfrm>
          <a:off x="762000" y="1905000"/>
          <a:ext cx="7010400" cy="3048000"/>
        </p:xfrm>
        <a:graphic>
          <a:graphicData uri="http://schemas.openxmlformats.org/drawingml/2006/table">
            <a:tbl>
              <a:tblPr/>
              <a:tblGrid>
                <a:gridCol w="2336800"/>
                <a:gridCol w="2336800"/>
                <a:gridCol w="2336800"/>
              </a:tblGrid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Effect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F 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Significant Level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Treatment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Anxiety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5.613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.022*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Treatment x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Anxiety x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Treatment x Anxiety x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1.801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14B144-CD4B-4026-B184-DBD5914C2F8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Results</a:t>
            </a:r>
          </a:p>
        </p:txBody>
      </p:sp>
      <p:sp>
        <p:nvSpPr>
          <p:cNvPr id="55333" name="Text Box 38"/>
          <p:cNvSpPr txBox="1">
            <a:spLocks noChangeArrowheads="1"/>
          </p:cNvSpPr>
          <p:nvPr/>
        </p:nvSpPr>
        <p:spPr bwMode="auto">
          <a:xfrm>
            <a:off x="762000" y="1600200"/>
            <a:ext cx="512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Repeated Measures ANOVA: Disruptive Behavior Disorders Rating Scale</a:t>
            </a:r>
          </a:p>
        </p:txBody>
      </p:sp>
      <p:pic>
        <p:nvPicPr>
          <p:cNvPr id="553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FE683F-32DC-40B8-9FAC-8D663688F58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Exploratory Analyses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7348" name="Text Box 57"/>
          <p:cNvSpPr txBox="1">
            <a:spLocks noChangeArrowheads="1"/>
          </p:cNvSpPr>
          <p:nvPr/>
        </p:nvSpPr>
        <p:spPr bwMode="auto">
          <a:xfrm>
            <a:off x="1447800" y="1524000"/>
            <a:ext cx="447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Means Table for Primary Anxiety CSR</a:t>
            </a:r>
          </a:p>
        </p:txBody>
      </p:sp>
      <p:graphicFrame>
        <p:nvGraphicFramePr>
          <p:cNvPr id="64556" name="Group 44"/>
          <p:cNvGraphicFramePr>
            <a:graphicFrameLocks noGrp="1"/>
          </p:cNvGraphicFramePr>
          <p:nvPr/>
        </p:nvGraphicFramePr>
        <p:xfrm>
          <a:off x="1905000" y="2209800"/>
          <a:ext cx="5410200" cy="2819400"/>
        </p:xfrm>
        <a:graphic>
          <a:graphicData uri="http://schemas.openxmlformats.org/drawingml/2006/table">
            <a:tbl>
              <a:tblPr/>
              <a:tblGrid>
                <a:gridCol w="1803400"/>
                <a:gridCol w="1803400"/>
                <a:gridCol w="1803400"/>
              </a:tblGrid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Mean (SD)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Mean (SD)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PMT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4.68 (1.460)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2.41 (1.943)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CPS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4.47 (1.219)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2.21 (1.789)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1" name="Text Box 45"/>
          <p:cNvSpPr txBox="1">
            <a:spLocks noChangeArrowheads="1"/>
          </p:cNvSpPr>
          <p:nvPr/>
        </p:nvSpPr>
        <p:spPr bwMode="auto">
          <a:xfrm>
            <a:off x="1905000" y="5105400"/>
            <a:ext cx="611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 =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8E1358-66C6-49DC-8F4D-B2D85C99C08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Exploratory Analyses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8372" name="Text Box 39"/>
          <p:cNvSpPr txBox="1">
            <a:spLocks noChangeArrowheads="1"/>
          </p:cNvSpPr>
          <p:nvPr/>
        </p:nvSpPr>
        <p:spPr bwMode="auto">
          <a:xfrm>
            <a:off x="1066800" y="1371600"/>
            <a:ext cx="451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Primary Anxiety CSR</a:t>
            </a:r>
          </a:p>
        </p:txBody>
      </p:sp>
      <p:graphicFrame>
        <p:nvGraphicFramePr>
          <p:cNvPr id="53345" name="Group 97"/>
          <p:cNvGraphicFramePr>
            <a:graphicFrameLocks noGrp="1"/>
          </p:cNvGraphicFramePr>
          <p:nvPr/>
        </p:nvGraphicFramePr>
        <p:xfrm>
          <a:off x="1371600" y="2057400"/>
          <a:ext cx="6248400" cy="2819400"/>
        </p:xfrm>
        <a:graphic>
          <a:graphicData uri="http://schemas.openxmlformats.org/drawingml/2006/table">
            <a:tbl>
              <a:tblPr/>
              <a:tblGrid>
                <a:gridCol w="2082800"/>
                <a:gridCol w="2082800"/>
                <a:gridCol w="20828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Effect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Significance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Treatment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.603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.442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Treatment x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.874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91638"/>
              </a:buClr>
            </a:pPr>
            <a:r>
              <a:rPr lang="en-US" sz="2800" smtClean="0"/>
              <a:t>ODD CSR ratings significantly reduced for children with an anxiety disorder</a:t>
            </a:r>
          </a:p>
          <a:p>
            <a:pPr eaLnBrk="1" hangingPunct="1">
              <a:lnSpc>
                <a:spcPct val="90000"/>
              </a:lnSpc>
              <a:buClr>
                <a:srgbClr val="691638"/>
              </a:buClr>
              <a:buFont typeface="Wingdings 3" pitchFamily="18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rgbClr val="691638"/>
              </a:buClr>
            </a:pPr>
            <a:r>
              <a:rPr lang="en-US" sz="2800" smtClean="0"/>
              <a:t>Number of symptoms, as reported on the DBDRS, significantly reduced from pre to post treatment</a:t>
            </a:r>
          </a:p>
          <a:p>
            <a:pPr eaLnBrk="1" hangingPunct="1">
              <a:lnSpc>
                <a:spcPct val="90000"/>
              </a:lnSpc>
              <a:buClr>
                <a:srgbClr val="691638"/>
              </a:buClr>
              <a:buFont typeface="Wingdings 3" pitchFamily="18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rgbClr val="691638"/>
              </a:buClr>
            </a:pPr>
            <a:r>
              <a:rPr lang="en-US" sz="2800" smtClean="0"/>
              <a:t>While the Anxiety CSRs did reduce, the change was not significant </a:t>
            </a:r>
          </a:p>
          <a:p>
            <a:pPr eaLnBrk="1" hangingPunct="1">
              <a:lnSpc>
                <a:spcPct val="90000"/>
              </a:lnSpc>
              <a:buClr>
                <a:srgbClr val="691638"/>
              </a:buClr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rgbClr val="691638"/>
              </a:buClr>
            </a:pPr>
            <a:endParaRPr lang="en-US" smtClean="0"/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D616DC8-5C58-4464-B9CD-80DE90D9FC3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691638"/>
                </a:solidFill>
              </a:rPr>
              <a:t>Results Summarized</a:t>
            </a:r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657600"/>
          </a:xfrm>
        </p:spPr>
        <p:txBody>
          <a:bodyPr/>
          <a:lstStyle/>
          <a:p>
            <a:pPr eaLnBrk="1" hangingPunct="1">
              <a:buClr>
                <a:srgbClr val="691638"/>
              </a:buClr>
            </a:pPr>
            <a:r>
              <a:rPr lang="en-US" smtClean="0"/>
              <a:t>ODD, Anxiety, and Comorbidity</a:t>
            </a:r>
          </a:p>
          <a:p>
            <a:pPr eaLnBrk="1" hangingPunct="1">
              <a:buClr>
                <a:srgbClr val="691638"/>
              </a:buClr>
            </a:pPr>
            <a:r>
              <a:rPr lang="en-US" smtClean="0"/>
              <a:t>Dual Pathway Model</a:t>
            </a:r>
          </a:p>
          <a:p>
            <a:pPr eaLnBrk="1" hangingPunct="1">
              <a:buClr>
                <a:srgbClr val="691638"/>
              </a:buClr>
            </a:pPr>
            <a:r>
              <a:rPr lang="en-US" smtClean="0"/>
              <a:t>Treatment Approaches</a:t>
            </a:r>
          </a:p>
          <a:p>
            <a:pPr eaLnBrk="1" hangingPunct="1">
              <a:buClr>
                <a:srgbClr val="691638"/>
              </a:buClr>
            </a:pPr>
            <a:r>
              <a:rPr lang="en-US" smtClean="0"/>
              <a:t>Present Study</a:t>
            </a:r>
          </a:p>
          <a:p>
            <a:pPr eaLnBrk="1" hangingPunct="1">
              <a:buClr>
                <a:srgbClr val="691638"/>
              </a:buClr>
            </a:pPr>
            <a:r>
              <a:rPr lang="en-US" smtClean="0"/>
              <a:t>Implications and Future Directions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89B1669-6423-4EFB-8F08-B151DE9783F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1189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Overview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691638"/>
              </a:buClr>
            </a:pPr>
            <a:r>
              <a:rPr lang="en-US" sz="2800" smtClean="0"/>
              <a:t>Anxiety can contribute to ODD treatment in a positive way</a:t>
            </a:r>
          </a:p>
          <a:p>
            <a:pPr eaLnBrk="1" hangingPunct="1">
              <a:buClr>
                <a:srgbClr val="691638"/>
              </a:buClr>
              <a:buFont typeface="Arial" charset="0"/>
              <a:buNone/>
            </a:pPr>
            <a:r>
              <a:rPr lang="en-US" sz="2800" smtClean="0"/>
              <a:t>		</a:t>
            </a:r>
            <a:r>
              <a:rPr lang="en-US" sz="2800" i="1" smtClean="0"/>
              <a:t>however</a:t>
            </a:r>
          </a:p>
          <a:p>
            <a:pPr eaLnBrk="1" hangingPunct="1">
              <a:buClr>
                <a:srgbClr val="691638"/>
              </a:buClr>
            </a:pPr>
            <a:r>
              <a:rPr lang="en-US" sz="2800" smtClean="0"/>
              <a:t>Anxiety does not change during an ODD treatment</a:t>
            </a:r>
          </a:p>
          <a:p>
            <a:pPr eaLnBrk="1" hangingPunct="1">
              <a:buClr>
                <a:srgbClr val="691638"/>
              </a:buClr>
              <a:buFont typeface="Arial" charset="0"/>
              <a:buNone/>
            </a:pPr>
            <a:endParaRPr lang="en-US" sz="2800" smtClean="0"/>
          </a:p>
          <a:p>
            <a:pPr eaLnBrk="1" hangingPunct="1">
              <a:buClr>
                <a:srgbClr val="691638"/>
              </a:buClr>
            </a:pPr>
            <a:r>
              <a:rPr lang="en-US" sz="2800" smtClean="0"/>
              <a:t>Comorbid children would benefit from combined treatments 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2CACDD7-757C-4CA2-8194-7F65DFAD784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Implications and </a:t>
            </a:r>
            <a:br>
              <a:rPr lang="en-US" dirty="0" smtClean="0">
                <a:solidFill>
                  <a:srgbClr val="691638"/>
                </a:solidFill>
              </a:rPr>
            </a:br>
            <a:r>
              <a:rPr lang="en-US" dirty="0" smtClean="0">
                <a:solidFill>
                  <a:srgbClr val="691638"/>
                </a:solidFill>
              </a:rPr>
              <a:t>Future Directions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58E21A-796E-4B71-9B46-A9355A80AF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990600"/>
            <a:ext cx="6858000" cy="43434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691638"/>
                </a:solidFill>
              </a:rPr>
              <a:t>Special Thanks</a:t>
            </a:r>
            <a:r>
              <a:rPr lang="en-US" sz="4000" dirty="0" smtClean="0">
                <a:solidFill>
                  <a:srgbClr val="691638"/>
                </a:solidFill>
              </a:rPr>
              <a:t> </a:t>
            </a:r>
            <a:br>
              <a:rPr lang="en-US" sz="4000" dirty="0" smtClean="0">
                <a:solidFill>
                  <a:srgbClr val="691638"/>
                </a:solidFill>
              </a:rPr>
            </a:br>
            <a:r>
              <a:rPr lang="en-US" sz="4000" dirty="0" smtClean="0">
                <a:solidFill>
                  <a:srgbClr val="691638"/>
                </a:solidFill>
              </a:rPr>
              <a:t/>
            </a:r>
            <a:br>
              <a:rPr lang="en-US" sz="4000" dirty="0" smtClean="0">
                <a:solidFill>
                  <a:srgbClr val="691638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The National Institute of Mental Health (NIMH)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Assessors and Therapists at the Child Study Center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7244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r>
              <a:rPr lang="en-US" sz="1800" dirty="0" smtClean="0"/>
              <a:t>American Academy of Child and Adolescent Psychology. </a:t>
            </a:r>
            <a:r>
              <a:rPr lang="en-US" sz="1800" dirty="0"/>
              <a:t>(2007). Practice parameter for the assessment and treatment of children and adolescents with anxiety disorders. </a:t>
            </a:r>
            <a:r>
              <a:rPr lang="en-US" sz="1800" i="1" dirty="0"/>
              <a:t>Journal of the American Academy of Child &amp; Adolescent Psychiatry, 46</a:t>
            </a:r>
            <a:r>
              <a:rPr lang="en-US" sz="1800" dirty="0"/>
              <a:t>(2), 267-283</a:t>
            </a:r>
            <a:r>
              <a:rPr lang="en-US" sz="1800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r>
              <a:rPr lang="en-US" sz="1800" dirty="0" smtClean="0"/>
              <a:t>American </a:t>
            </a:r>
            <a:r>
              <a:rPr lang="en-US" sz="1800" dirty="0"/>
              <a:t>Psychiatric Association. (2000). Diagnostic and </a:t>
            </a:r>
            <a:r>
              <a:rPr lang="en-US" sz="1800" dirty="0" smtClean="0"/>
              <a:t>statistical manual </a:t>
            </a:r>
            <a:r>
              <a:rPr lang="en-US" sz="1800" dirty="0"/>
              <a:t>of mental disorders: Text revision </a:t>
            </a:r>
            <a:r>
              <a:rPr lang="en-US" sz="1800" dirty="0" smtClean="0"/>
              <a:t>(</a:t>
            </a:r>
            <a:r>
              <a:rPr lang="en-US" sz="1800" dirty="0"/>
              <a:t>4th ed.). </a:t>
            </a:r>
            <a:r>
              <a:rPr lang="en-US" sz="1800" dirty="0" smtClean="0"/>
              <a:t>Washington</a:t>
            </a:r>
            <a:r>
              <a:rPr lang="en-US" sz="1800" dirty="0"/>
              <a:t>, DC: American Psychiatric </a:t>
            </a:r>
            <a:r>
              <a:rPr lang="en-US" sz="1800" dirty="0" smtClean="0"/>
              <a:t>Press.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r>
              <a:rPr lang="en-US" sz="1800" dirty="0" smtClean="0"/>
              <a:t>Barkley, R. A. (1997). Defiant children: A clinician’s manual for parent training,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Edition. New York: Guilford.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r>
              <a:rPr lang="en-US" sz="1800" dirty="0" smtClean="0"/>
              <a:t>Costello, E. J., Egger, H. L., &amp; </a:t>
            </a:r>
            <a:r>
              <a:rPr lang="en-US" sz="1800" dirty="0" err="1" smtClean="0"/>
              <a:t>Angold</a:t>
            </a:r>
            <a:r>
              <a:rPr lang="en-US" sz="1800" dirty="0" smtClean="0"/>
              <a:t>, A. </a:t>
            </a:r>
            <a:r>
              <a:rPr lang="en-US" sz="1800" dirty="0"/>
              <a:t>(2004</a:t>
            </a:r>
            <a:r>
              <a:rPr lang="en-US" sz="1800" dirty="0" smtClean="0"/>
              <a:t>). </a:t>
            </a:r>
            <a:r>
              <a:rPr lang="en-US" sz="1800" dirty="0"/>
              <a:t>Developmental </a:t>
            </a:r>
            <a:r>
              <a:rPr lang="en-US" sz="1800" dirty="0" smtClean="0"/>
              <a:t>epidemiology </a:t>
            </a:r>
            <a:r>
              <a:rPr lang="en-US" sz="1800" dirty="0"/>
              <a:t>of anxiety disorders. In: Phobic and </a:t>
            </a:r>
            <a:r>
              <a:rPr lang="en-US" sz="1800" dirty="0" smtClean="0"/>
              <a:t>Anxiety </a:t>
            </a:r>
            <a:r>
              <a:rPr lang="en-US" sz="1800" dirty="0"/>
              <a:t>Disorders in Children and Adolescents, </a:t>
            </a:r>
            <a:r>
              <a:rPr lang="en-US" sz="1800" dirty="0" err="1" smtClean="0"/>
              <a:t>Ollendick</a:t>
            </a:r>
            <a:r>
              <a:rPr lang="en-US" sz="1800" dirty="0" smtClean="0"/>
              <a:t> TH</a:t>
            </a:r>
            <a:r>
              <a:rPr lang="en-US" sz="1800" dirty="0"/>
              <a:t>, March JS, eds. New York: Oxford </a:t>
            </a:r>
            <a:r>
              <a:rPr lang="en-US" sz="1800" dirty="0" smtClean="0"/>
              <a:t>University Press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None/>
              <a:defRPr/>
            </a:pPr>
            <a:r>
              <a:rPr lang="en-US" sz="1800" dirty="0" err="1" smtClean="0"/>
              <a:t>Drabick</a:t>
            </a:r>
            <a:r>
              <a:rPr lang="en-US" sz="1800" dirty="0" smtClean="0"/>
              <a:t>, D. A. G., </a:t>
            </a:r>
            <a:r>
              <a:rPr lang="en-US" sz="1800" dirty="0" err="1" smtClean="0"/>
              <a:t>Ollendick</a:t>
            </a:r>
            <a:r>
              <a:rPr lang="en-US" sz="1800" dirty="0" smtClean="0"/>
              <a:t>, T. H., &amp; </a:t>
            </a:r>
            <a:r>
              <a:rPr lang="en-US" sz="1800" dirty="0" err="1" smtClean="0"/>
              <a:t>Bubier</a:t>
            </a:r>
            <a:r>
              <a:rPr lang="en-US" sz="1800" dirty="0" smtClean="0"/>
              <a:t>, J. L. (2010). Co-occurrence of ODD and anxiety: shared risk processes and evidence for a dual-pathway model. </a:t>
            </a:r>
            <a:r>
              <a:rPr lang="en-US" sz="1800" i="1" dirty="0" smtClean="0"/>
              <a:t>Clinical Psychology: Science and Practice. 17(4), 307-318. </a:t>
            </a: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73DA1C-E36F-4122-9578-F0D14494C96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References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6576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600" dirty="0" smtClean="0"/>
              <a:t>Pattern of negativistic, hostile, and defiant behavior</a:t>
            </a:r>
            <a:r>
              <a:rPr lang="en-US" dirty="0" smtClean="0"/>
              <a:t> </a:t>
            </a:r>
            <a:r>
              <a:rPr lang="en-US" sz="1200" dirty="0" smtClean="0"/>
              <a:t>(APA, 2000)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Arial" charset="0"/>
              <a:buNone/>
              <a:defRPr/>
            </a:pPr>
            <a:endParaRPr lang="en-US" sz="12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600" dirty="0" smtClean="0"/>
              <a:t>Prevalence: 2.6% - 15.6% in community samples and 28% - 65% in clinical samples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Boylan</a:t>
            </a:r>
            <a:r>
              <a:rPr lang="en-US" sz="1200" dirty="0" smtClean="0"/>
              <a:t> et al., 2007)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600" dirty="0" smtClean="0"/>
              <a:t>Can be distinguished from typical behavior as early as preschool</a:t>
            </a:r>
            <a:r>
              <a:rPr lang="en-US" sz="24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Loeber</a:t>
            </a:r>
            <a:r>
              <a:rPr lang="en-US" sz="1200" dirty="0" smtClean="0"/>
              <a:t>, Burke, &amp; </a:t>
            </a:r>
            <a:r>
              <a:rPr lang="en-US" sz="1200" dirty="0" err="1" smtClean="0"/>
              <a:t>Pardini</a:t>
            </a:r>
            <a:r>
              <a:rPr lang="en-US" sz="1200" dirty="0" smtClean="0"/>
              <a:t>, 2008)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600" dirty="0" smtClean="0"/>
              <a:t>Increased risk for another psychiatric disorder, including conduct disorder, substance abuse and depression</a:t>
            </a:r>
            <a:r>
              <a:rPr lang="en-US" sz="1200" dirty="0" smtClean="0"/>
              <a:t> (</a:t>
            </a:r>
            <a:r>
              <a:rPr lang="en-US" sz="1200" dirty="0" err="1" smtClean="0"/>
              <a:t>Loeber</a:t>
            </a:r>
            <a:r>
              <a:rPr lang="en-US" sz="1200" dirty="0" smtClean="0"/>
              <a:t> et al., 2000)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dirty="0" smtClean="0">
              <a:solidFill>
                <a:srgbClr val="FF3300"/>
              </a:solidFill>
            </a:endParaRP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8A4A92A-808C-4C8A-87EF-09700C8484A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9906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Oppositional Defiant </a:t>
            </a:r>
            <a:br>
              <a:rPr lang="en-US" dirty="0" smtClean="0">
                <a:solidFill>
                  <a:srgbClr val="691638"/>
                </a:solidFill>
              </a:rPr>
            </a:br>
            <a:r>
              <a:rPr lang="en-US" dirty="0" smtClean="0">
                <a:solidFill>
                  <a:srgbClr val="691638"/>
                </a:solidFill>
              </a:rPr>
              <a:t>Disorder (ODD)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6576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Excessive worries or fears </a:t>
            </a:r>
            <a:r>
              <a:rPr lang="en-US" sz="1200" smtClean="0"/>
              <a:t>(APA, 2000)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800" smtClean="0"/>
              <a:t>Prevalence rates for at least 1 anxiety disorder: 6-20%</a:t>
            </a:r>
            <a:r>
              <a:rPr lang="en-US" sz="3000" smtClean="0"/>
              <a:t> </a:t>
            </a:r>
            <a:r>
              <a:rPr lang="en-US" sz="1200" smtClean="0"/>
              <a:t>(Costello et al., 2004)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800" smtClean="0"/>
              <a:t>No significant gender differences in childhood, but adolescence shows an increase in anxiety for girls</a:t>
            </a:r>
            <a:r>
              <a:rPr lang="en-US" sz="3000" smtClean="0"/>
              <a:t> </a:t>
            </a:r>
            <a:r>
              <a:rPr lang="en-US" sz="1200" smtClean="0"/>
              <a:t>(Van Oort, Greaves-Lord, Verhulst, Ormel &amp; Huizink, 2009)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2800" smtClean="0"/>
              <a:t>Risk for another anxiety disorder, depression, and substance abuse</a:t>
            </a:r>
            <a:r>
              <a:rPr lang="en-US" sz="3000" smtClean="0"/>
              <a:t> </a:t>
            </a:r>
            <a:r>
              <a:rPr lang="en-US" sz="1200" smtClean="0"/>
              <a:t>(American Academy of Child and Adolescent Psychology, 2007)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200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D7C7785-496E-4859-8449-9E6EE5EBE1C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Anxiety	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810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smtClean="0"/>
              <a:t>About 40% of those with ODD have comorbid anxiety </a:t>
            </a:r>
            <a:r>
              <a:rPr lang="en-US" sz="1200" smtClean="0"/>
              <a:t>(Drabick, Ollendick, &amp; Bubier, 2010)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endParaRPr lang="en-US" sz="120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smtClean="0"/>
              <a:t>High risk for negative outcomes </a:t>
            </a:r>
            <a:r>
              <a:rPr lang="en-US" sz="1200" smtClean="0"/>
              <a:t>(Brunnekreef et al., 2007, Franco, Saavedra, &amp; Silverman, 2007)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 typeface="Verdana"/>
              <a:buChar char="◦"/>
              <a:defRPr/>
            </a:pPr>
            <a:r>
              <a:rPr lang="en-US" sz="2600" smtClean="0"/>
              <a:t>peer relations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 typeface="Verdana"/>
              <a:buChar char="◦"/>
              <a:defRPr/>
            </a:pPr>
            <a:r>
              <a:rPr lang="en-US" sz="2600" smtClean="0"/>
              <a:t>poor academic performance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 typeface="Verdana"/>
              <a:buChar char="◦"/>
              <a:defRPr/>
            </a:pPr>
            <a:r>
              <a:rPr lang="en-US" sz="2600" smtClean="0"/>
              <a:t>information processing deficits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 typeface="Arial" charset="0"/>
              <a:buNone/>
              <a:defRPr/>
            </a:pPr>
            <a:endParaRPr lang="en-US" sz="260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691638"/>
              </a:buClr>
              <a:buFont typeface="Wingdings 3"/>
              <a:buChar char=""/>
              <a:defRPr/>
            </a:pPr>
            <a:r>
              <a:rPr lang="en-US" sz="3000" smtClean="0"/>
              <a:t>Directionality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 typeface="Verdana"/>
              <a:buChar char="◦"/>
              <a:defRPr/>
            </a:pPr>
            <a:r>
              <a:rPr lang="en-US" sz="2600" smtClean="0"/>
              <a:t>Anxiety or ODD?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300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300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300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300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3000" smtClean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452AA86-ADE4-4937-914E-9DE07258A5A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Comorbidity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6629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mtClean="0"/>
              <a:t>Multiple problem hypothesis</a:t>
            </a:r>
          </a:p>
          <a:p>
            <a:pPr lvl="1"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mtClean="0"/>
              <a:t>Anxiety exacerbates ODD</a:t>
            </a:r>
          </a:p>
          <a:p>
            <a:pPr eaLnBrk="1" hangingPunct="1">
              <a:lnSpc>
                <a:spcPct val="80000"/>
              </a:lnSpc>
              <a:buClr>
                <a:srgbClr val="691638"/>
              </a:buClr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mtClean="0"/>
              <a:t>Buffer hypothesis </a:t>
            </a:r>
          </a:p>
          <a:p>
            <a:pPr lvl="1" eaLnBrk="1" hangingPunct="1">
              <a:lnSpc>
                <a:spcPct val="80000"/>
              </a:lnSpc>
              <a:buClr>
                <a:srgbClr val="691638"/>
              </a:buClr>
            </a:pPr>
            <a:r>
              <a:rPr lang="en-US" smtClean="0"/>
              <a:t>Anxiety mitigates ODD</a:t>
            </a:r>
          </a:p>
          <a:p>
            <a:pPr eaLnBrk="1" hangingPunct="1"/>
            <a:endParaRPr lang="en-US" smtClean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0B9137E-5CD9-480F-B827-375BB8EA00E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304800"/>
            <a:ext cx="64770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691638"/>
                </a:solidFill>
              </a:rPr>
              <a:t>Dual Pathway Model</a:t>
            </a:r>
            <a:br>
              <a:rPr lang="en-US" sz="4800" dirty="0" smtClean="0">
                <a:solidFill>
                  <a:srgbClr val="691638"/>
                </a:solidFill>
              </a:rPr>
            </a:br>
            <a:r>
              <a:rPr lang="en-US" sz="1600" dirty="0" smtClean="0">
                <a:solidFill>
                  <a:srgbClr val="691638"/>
                </a:solidFill>
              </a:rPr>
              <a:t>(</a:t>
            </a:r>
            <a:r>
              <a:rPr lang="en-US" sz="1600" dirty="0" err="1" smtClean="0">
                <a:solidFill>
                  <a:srgbClr val="691638"/>
                </a:solidFill>
              </a:rPr>
              <a:t>Drabick</a:t>
            </a:r>
            <a:r>
              <a:rPr lang="en-US" sz="1600" dirty="0" smtClean="0">
                <a:solidFill>
                  <a:srgbClr val="691638"/>
                </a:solidFill>
              </a:rPr>
              <a:t>, Ollendick, &amp; </a:t>
            </a:r>
            <a:r>
              <a:rPr lang="en-US" sz="1600" dirty="0" err="1" smtClean="0">
                <a:solidFill>
                  <a:srgbClr val="691638"/>
                </a:solidFill>
              </a:rPr>
              <a:t>Bubier</a:t>
            </a:r>
            <a:r>
              <a:rPr lang="en-US" sz="1600" dirty="0" smtClean="0">
                <a:solidFill>
                  <a:srgbClr val="691638"/>
                </a:solidFill>
              </a:rPr>
              <a:t>, 2010) </a:t>
            </a:r>
            <a:r>
              <a:rPr lang="en-US" sz="1600" u="sng" dirty="0" smtClean="0">
                <a:solidFill>
                  <a:srgbClr val="691638"/>
                </a:solidFill>
              </a:rPr>
              <a:t/>
            </a:r>
            <a:br>
              <a:rPr lang="en-US" sz="1600" u="sng" dirty="0" smtClean="0">
                <a:solidFill>
                  <a:srgbClr val="691638"/>
                </a:solidFill>
              </a:rPr>
            </a:br>
            <a:endParaRPr lang="en-US" sz="1600" u="sng" dirty="0" smtClean="0">
              <a:solidFill>
                <a:srgbClr val="691638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691638"/>
                </a:solidFill>
              </a:rPr>
              <a:t>Method</a:t>
            </a:r>
            <a:endParaRPr lang="en-US" dirty="0" smtClean="0"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Children and families were thoroughly assessed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Families were randomized to either PMT or CPS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12 weekly sessions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One week post, six months, and one year follow-ups 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5092AE8-5729-4A1B-9F2B-62350DFC8F7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3810000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Empirically supported and well established treatment </a:t>
            </a:r>
            <a:r>
              <a:rPr lang="en-US" sz="2000" dirty="0" smtClean="0"/>
              <a:t>(</a:t>
            </a:r>
            <a:r>
              <a:rPr lang="tr-TR" sz="2000" dirty="0" smtClean="0"/>
              <a:t>Brestan &amp; Eyberg, 1998)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Char char="•"/>
              <a:defRPr/>
            </a:pPr>
            <a:r>
              <a:rPr lang="en-US" dirty="0" err="1" smtClean="0"/>
              <a:t>Manualized</a:t>
            </a:r>
            <a:r>
              <a:rPr lang="en-US" dirty="0" smtClean="0"/>
              <a:t> with specified content </a:t>
            </a:r>
            <a:r>
              <a:rPr lang="en-US" sz="2000" dirty="0" smtClean="0"/>
              <a:t>(Barkley, 1997)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rgbClr val="691638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Goal: Diminish negative behaviors through parent behavior management skills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C3A4AB-5C43-4AD7-B148-EDACB54958A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524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Parent Management Training (PMT)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8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4525963"/>
          </a:xfrm>
        </p:spPr>
        <p:txBody>
          <a:bodyPr>
            <a:normAutofit lnSpcReduction="10000"/>
          </a:bodyPr>
          <a:lstStyle/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Char char="•"/>
              <a:defRPr/>
            </a:pPr>
            <a:r>
              <a:rPr lang="en-US" sz="3000" smtClean="0"/>
              <a:t>Not yet empirically supported</a:t>
            </a:r>
          </a:p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Char char="•"/>
              <a:defRPr/>
            </a:pPr>
            <a:endParaRPr lang="en-US" sz="3000" smtClean="0"/>
          </a:p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Char char="•"/>
              <a:defRPr/>
            </a:pPr>
            <a:r>
              <a:rPr lang="en-US" sz="3000" smtClean="0"/>
              <a:t>Focus on lagging skills in the child and unsolved problems in the family</a:t>
            </a:r>
          </a:p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None/>
              <a:defRPr/>
            </a:pPr>
            <a:endParaRPr lang="en-US" sz="3000" smtClean="0"/>
          </a:p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Char char="•"/>
              <a:defRPr/>
            </a:pPr>
            <a:r>
              <a:rPr lang="en-US" sz="3000" smtClean="0"/>
              <a:t>Goal: Diminish negative behaviors through collaborating on solutions to unsolved problems </a:t>
            </a:r>
          </a:p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Char char="•"/>
              <a:defRPr/>
            </a:pPr>
            <a:endParaRPr lang="en-US" sz="3000" smtClean="0"/>
          </a:p>
          <a:p>
            <a:pPr marL="342900" lvl="1" indent="-342900" eaLnBrk="1" fontAlgn="auto" hangingPunct="1">
              <a:spcBef>
                <a:spcPts val="324"/>
              </a:spcBef>
              <a:spcAft>
                <a:spcPts val="0"/>
              </a:spcAft>
              <a:buClr>
                <a:srgbClr val="691638"/>
              </a:buClr>
              <a:buFontTx/>
              <a:buChar char="•"/>
              <a:defRPr/>
            </a:pPr>
            <a:endParaRPr lang="en-US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mtClean="0"/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4FD4524-292D-4C91-9019-AE9B8C77960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52400"/>
            <a:ext cx="6019800" cy="1066800"/>
          </a:xfrm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91638"/>
                </a:solidFill>
              </a:rPr>
              <a:t>Collaborative Problem Solving (CPS)</a:t>
            </a:r>
            <a:endParaRPr lang="en-US" dirty="0">
              <a:solidFill>
                <a:srgbClr val="691638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400800"/>
            <a:ext cx="1371600" cy="2968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urruss Sunset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1508</Words>
  <Application>Microsoft Office PowerPoint</Application>
  <PresentationFormat>On-screen Show (4:3)</PresentationFormat>
  <Paragraphs>293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Burruss Sunset template</vt:lpstr>
      <vt:lpstr>Concourse</vt:lpstr>
      <vt:lpstr>The Effect of Comorbidity on Treatment Outcome in an  ODD Sample </vt:lpstr>
      <vt:lpstr>Overview</vt:lpstr>
      <vt:lpstr>Oppositional Defiant  Disorder (ODD)</vt:lpstr>
      <vt:lpstr>Anxiety </vt:lpstr>
      <vt:lpstr>Comorbidity</vt:lpstr>
      <vt:lpstr>Dual Pathway Model (Drabick, Ollendick, &amp; Bubier, 2010)  </vt:lpstr>
      <vt:lpstr>Method</vt:lpstr>
      <vt:lpstr>Parent Management Training (PMT)</vt:lpstr>
      <vt:lpstr>Collaborative Problem Solving (CPS)</vt:lpstr>
      <vt:lpstr>Present Study </vt:lpstr>
      <vt:lpstr>Hypotheses</vt:lpstr>
      <vt:lpstr>Sample </vt:lpstr>
      <vt:lpstr>Results</vt:lpstr>
      <vt:lpstr>Results</vt:lpstr>
      <vt:lpstr>Results</vt:lpstr>
      <vt:lpstr>Results</vt:lpstr>
      <vt:lpstr>Exploratory Analyses</vt:lpstr>
      <vt:lpstr>Exploratory Analyses</vt:lpstr>
      <vt:lpstr>Results Summarized</vt:lpstr>
      <vt:lpstr>Implications and  Future Directions</vt:lpstr>
      <vt:lpstr>Special Thanks   The National Institute of Mental Health (NIMH)  Assessors and Therapists at the Child Study Center </vt:lpstr>
      <vt:lpstr>References</vt:lpstr>
    </vt:vector>
  </TitlesOfParts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Template4</dc:title>
  <dc:creator>David Stanley</dc:creator>
  <cp:lastModifiedBy>Ross</cp:lastModifiedBy>
  <cp:revision>219</cp:revision>
  <dcterms:created xsi:type="dcterms:W3CDTF">2006-10-23T16:36:06Z</dcterms:created>
  <dcterms:modified xsi:type="dcterms:W3CDTF">2011-10-31T20:37:57Z</dcterms:modified>
</cp:coreProperties>
</file>